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3004800" cy="975360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130"/>
  </p:normalViewPr>
  <p:slideViewPr>
    <p:cSldViewPr snapToGrid="0" snapToObjects="1">
      <p:cViewPr varScale="1">
        <p:scale>
          <a:sx n="51" d="100"/>
          <a:sy n="51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746" y="1850008"/>
            <a:ext cx="9269308" cy="3568658"/>
          </a:xfrm>
        </p:spPr>
        <p:txBody>
          <a:bodyPr anchor="b">
            <a:normAutofit/>
          </a:bodyPr>
          <a:lstStyle>
            <a:lvl1pPr algn="ctr">
              <a:defRPr sz="68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7746" y="5527042"/>
            <a:ext cx="9269308" cy="1950719"/>
          </a:xfrm>
        </p:spPr>
        <p:txBody>
          <a:bodyPr>
            <a:normAutofit/>
          </a:bodyPr>
          <a:lstStyle>
            <a:lvl1pPr marL="0" indent="0" algn="ctr">
              <a:buNone/>
              <a:defRPr sz="3129">
                <a:solidFill>
                  <a:schemeClr val="bg1">
                    <a:lumMod val="50000"/>
                  </a:schemeClr>
                </a:solidFill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1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4" y="6100443"/>
            <a:ext cx="11055394" cy="115429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3728" y="993082"/>
            <a:ext cx="10477367" cy="457121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7265746"/>
            <a:ext cx="11055415" cy="970627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4" y="866987"/>
            <a:ext cx="11055415" cy="4874304"/>
          </a:xfrm>
        </p:spPr>
        <p:txBody>
          <a:bodyPr anchor="ctr"/>
          <a:lstStyle>
            <a:lvl1pPr algn="ctr">
              <a:defRPr sz="455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5980190"/>
            <a:ext cx="11055415" cy="2256185"/>
          </a:xfrm>
        </p:spPr>
        <p:txBody>
          <a:bodyPr anchor="ctr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6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626" y="1241015"/>
            <a:ext cx="9922935" cy="3882546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35355" y="5134268"/>
            <a:ext cx="9335785" cy="845921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6219090"/>
            <a:ext cx="11055415" cy="20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9068" y="1262733"/>
            <a:ext cx="777796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64630" y="4437355"/>
            <a:ext cx="787401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6830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4" y="3041738"/>
            <a:ext cx="11055415" cy="3572388"/>
          </a:xfrm>
        </p:spPr>
        <p:txBody>
          <a:bodyPr anchor="b"/>
          <a:lstStyle>
            <a:lvl1pPr algn="ctr">
              <a:defRPr sz="455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6630877"/>
            <a:ext cx="11055415" cy="1622249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41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74694" y="866987"/>
            <a:ext cx="11055415" cy="2282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74693" y="3366532"/>
            <a:ext cx="3518908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4693" y="4186107"/>
            <a:ext cx="3518908" cy="4050268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9216" y="3366532"/>
            <a:ext cx="3510956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737440" y="4186107"/>
            <a:ext cx="3523574" cy="4050268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04852" y="3366532"/>
            <a:ext cx="3525257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04852" y="4186107"/>
            <a:ext cx="3525257" cy="4050268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91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74694" y="868653"/>
            <a:ext cx="11055415" cy="22811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74694" y="5980188"/>
            <a:ext cx="3516170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129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4694" y="3366532"/>
            <a:ext cx="3516170" cy="2167467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4694" y="6799761"/>
            <a:ext cx="3516170" cy="1436612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943" y="5980188"/>
            <a:ext cx="3521950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129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37438" y="3366532"/>
            <a:ext cx="3523575" cy="2167467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37438" y="6799760"/>
            <a:ext cx="3523575" cy="1436614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04853" y="5980188"/>
            <a:ext cx="3520727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129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04852" y="3366532"/>
            <a:ext cx="3525257" cy="2167467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04718" y="6799757"/>
            <a:ext cx="3525390" cy="1436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4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74694" y="3366534"/>
            <a:ext cx="11055415" cy="486984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1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866990"/>
            <a:ext cx="2723548" cy="73693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74693" y="866990"/>
            <a:ext cx="8169306" cy="73693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3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74692" y="3366533"/>
            <a:ext cx="11054748" cy="486984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3" y="1178403"/>
            <a:ext cx="11041869" cy="3892365"/>
          </a:xfrm>
        </p:spPr>
        <p:txBody>
          <a:bodyPr anchor="b">
            <a:normAutofit/>
          </a:bodyPr>
          <a:lstStyle>
            <a:lvl1pPr>
              <a:defRPr sz="568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693" y="5201719"/>
            <a:ext cx="11041869" cy="1945860"/>
          </a:xfrm>
        </p:spPr>
        <p:txBody>
          <a:bodyPr>
            <a:normAutofit/>
          </a:bodyPr>
          <a:lstStyle>
            <a:lvl1pPr marL="0" indent="0" algn="ctr">
              <a:buNone/>
              <a:defRPr sz="2844">
                <a:solidFill>
                  <a:schemeClr val="bg1">
                    <a:lumMod val="50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74694" y="879671"/>
            <a:ext cx="11055414" cy="227011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74692" y="3366533"/>
            <a:ext cx="5446428" cy="486984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583680" y="3366533"/>
            <a:ext cx="5445760" cy="486984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74694" y="879671"/>
            <a:ext cx="11055414" cy="227011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750" y="3372114"/>
            <a:ext cx="5198373" cy="967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3698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74693" y="4339219"/>
            <a:ext cx="5446428" cy="389715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2851" y="3372114"/>
            <a:ext cx="5207258" cy="967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3698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583681" y="4339219"/>
            <a:ext cx="5445761" cy="389715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5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1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57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3" y="866987"/>
            <a:ext cx="4198067" cy="2877514"/>
          </a:xfrm>
        </p:spPr>
        <p:txBody>
          <a:bodyPr anchor="b"/>
          <a:lstStyle>
            <a:lvl1pPr algn="ctr">
              <a:defRPr sz="455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416600" y="866989"/>
            <a:ext cx="6613507" cy="736938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3744500"/>
            <a:ext cx="4198069" cy="4491873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1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5" y="866987"/>
            <a:ext cx="5873234" cy="2877517"/>
          </a:xfrm>
        </p:spPr>
        <p:txBody>
          <a:bodyPr anchor="b"/>
          <a:lstStyle>
            <a:lvl1pPr algn="ctr">
              <a:defRPr sz="455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17185" y="866988"/>
            <a:ext cx="4274988" cy="7369387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3744503"/>
            <a:ext cx="5873215" cy="4491871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4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3004803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4694" y="879671"/>
            <a:ext cx="11055414" cy="227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694" y="3366534"/>
            <a:ext cx="11055415" cy="486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90653" y="836732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4694" y="8367327"/>
            <a:ext cx="711774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947" y="8367327"/>
            <a:ext cx="81516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7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kumimoji="1" sz="51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20000"/>
        </a:lnSpc>
        <a:spcBef>
          <a:spcPts val="1422"/>
        </a:spcBef>
        <a:buClr>
          <a:schemeClr val="tx1"/>
        </a:buClr>
        <a:buFont typeface="Arial" panose="020B0604020202020204" pitchFamily="34" charset="0"/>
        <a:buChar char="•"/>
        <a:defRPr kumimoji="1" sz="28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kumimoji="1" sz="25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kumimoji="1" sz="2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kumimoji="1"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kumimoji="1"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kumimoji="1"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kumimoji="1"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kumimoji="1"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kumimoji="1"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kumimoji="1"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kumimoji="1"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kumimoji="1"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kumimoji="1"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kumimoji="1"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kumimoji="1"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kumimoji="1"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kumimoji="1"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kumimoji="1"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turkey.slis.tsukuba.ac.jp/~s1811433/index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87127ED-2F0B-014D-98B0-95768D3D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454" y="0"/>
            <a:ext cx="14543707" cy="9883293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C9CDF76-A2BA-EF4B-8470-7064768D3AE6}"/>
              </a:ext>
            </a:extLst>
          </p:cNvPr>
          <p:cNvGrpSpPr/>
          <p:nvPr/>
        </p:nvGrpSpPr>
        <p:grpSpPr>
          <a:xfrm>
            <a:off x="1817040" y="3025980"/>
            <a:ext cx="8977960" cy="1850820"/>
            <a:chOff x="674040" y="2699160"/>
            <a:chExt cx="10461240" cy="2177640"/>
          </a:xfrm>
        </p:grpSpPr>
        <p:sp>
          <p:nvSpPr>
            <p:cNvPr id="73" name="CustomShape 1"/>
            <p:cNvSpPr/>
            <p:nvPr/>
          </p:nvSpPr>
          <p:spPr>
            <a:xfrm>
              <a:off x="674040" y="3229440"/>
              <a:ext cx="10461240" cy="1647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/>
            <a:lstStyle/>
            <a:p>
              <a:pPr algn="ctr">
                <a:lnSpc>
                  <a:spcPct val="100000"/>
                </a:lnSpc>
              </a:pPr>
              <a:r>
                <a:rPr lang="en-US" sz="8000" b="0" strike="noStrike" spc="-1" dirty="0" err="1">
                  <a:solidFill>
                    <a:srgbClr val="BCB08F"/>
                  </a:solidFill>
                  <a:highlight>
                    <a:srgbClr val="800000"/>
                  </a:highlight>
                  <a:uFill>
                    <a:solidFill>
                      <a:srgbClr val="FFFFFF"/>
                    </a:solidFill>
                  </a:uFill>
                  <a:latin typeface="Hoefler Text"/>
                  <a:ea typeface="Hoefler Text"/>
                </a:rPr>
                <a:t>この映画</a:t>
              </a:r>
              <a:r>
                <a:rPr lang="ja-JP" altLang="en-US" sz="8000" b="0" strike="noStrike" spc="-1">
                  <a:solidFill>
                    <a:srgbClr val="BCB08F"/>
                  </a:solidFill>
                  <a:highlight>
                    <a:srgbClr val="800000"/>
                  </a:highlight>
                  <a:uFill>
                    <a:solidFill>
                      <a:srgbClr val="FFFFFF"/>
                    </a:solidFill>
                  </a:uFill>
                  <a:latin typeface="Hoefler Text"/>
                  <a:ea typeface="Hoefler Text"/>
                </a:rPr>
                <a:t>み</a:t>
              </a:r>
              <a:r>
                <a:rPr lang="en-US" sz="8000" b="0" strike="noStrike" spc="-1" dirty="0" err="1">
                  <a:solidFill>
                    <a:srgbClr val="BCB08F"/>
                  </a:solidFill>
                  <a:highlight>
                    <a:srgbClr val="800000"/>
                  </a:highlight>
                  <a:uFill>
                    <a:solidFill>
                      <a:srgbClr val="FFFFFF"/>
                    </a:solidFill>
                  </a:uFill>
                  <a:latin typeface="Hoefler Text"/>
                  <a:ea typeface="Hoefler Text"/>
                </a:rPr>
                <a:t>た</a:t>
              </a:r>
              <a:r>
                <a:rPr lang="en-US" sz="8000" b="0" strike="noStrike" spc="-1" dirty="0">
                  <a:solidFill>
                    <a:srgbClr val="BCB08F"/>
                  </a:solidFill>
                  <a:highlight>
                    <a:srgbClr val="800000"/>
                  </a:highlight>
                  <a:uFill>
                    <a:solidFill>
                      <a:srgbClr val="FFFFFF"/>
                    </a:solidFill>
                  </a:uFill>
                  <a:latin typeface="Hoefler Text"/>
                  <a:ea typeface="Hoefler Text"/>
                </a:rPr>
                <a:t>？</a:t>
              </a:r>
              <a:endParaRPr lang="en-US" sz="8000" b="0" strike="noStrike" spc="-1" dirty="0">
                <a:solidFill>
                  <a:srgbClr val="000000"/>
                </a:solidFill>
                <a:highlight>
                  <a:srgbClr val="800000"/>
                </a:highlight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74" name="CustomShape 2"/>
            <p:cNvSpPr/>
            <p:nvPr/>
          </p:nvSpPr>
          <p:spPr>
            <a:xfrm>
              <a:off x="674040" y="2699160"/>
              <a:ext cx="10461240" cy="1060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/>
            <a:lstStyle/>
            <a:p>
              <a:pPr marL="3600" algn="ctr">
                <a:lnSpc>
                  <a:spcPct val="100000"/>
                </a:lnSpc>
              </a:pPr>
              <a:r>
                <a:rPr lang="en-US" sz="4200" strike="noStrike" spc="-1" dirty="0">
                  <a:solidFill>
                    <a:srgbClr val="86837F"/>
                  </a:solidFill>
                  <a:highlight>
                    <a:srgbClr val="800000"/>
                  </a:highlight>
                  <a:uFill>
                    <a:solidFill>
                      <a:srgbClr val="FFFFFF"/>
                    </a:solidFill>
                  </a:uFill>
                  <a:latin typeface="Garamond" panose="02020404030301010803" pitchFamily="18" charset="0"/>
                  <a:ea typeface="Hiragino Kaku Gothic Pro W3" panose="020B0300000000000000" pitchFamily="34" charset="-128"/>
                </a:rPr>
                <a:t>        201811433</a:t>
              </a:r>
              <a:r>
                <a:rPr lang="en-US" sz="4200" strike="noStrike" spc="-1" dirty="0">
                  <a:solidFill>
                    <a:srgbClr val="86837F"/>
                  </a:solidFill>
                  <a:highlight>
                    <a:srgbClr val="800000"/>
                  </a:highlight>
                  <a:uFill>
                    <a:solidFill>
                      <a:srgbClr val="FFFFFF"/>
                    </a:solidFill>
                  </a:u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 </a:t>
              </a:r>
              <a:r>
                <a:rPr lang="en-US" sz="4200" strike="noStrike" spc="-1" dirty="0" err="1">
                  <a:solidFill>
                    <a:srgbClr val="86837F"/>
                  </a:solidFill>
                  <a:highlight>
                    <a:srgbClr val="800000"/>
                  </a:highlight>
                  <a:uFill>
                    <a:solidFill>
                      <a:srgbClr val="FFFFFF"/>
                    </a:solidFill>
                  </a:u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西田直人</a:t>
              </a:r>
              <a:r>
                <a:rPr lang="ja-JP" altLang="en-US" sz="4200" strike="noStrike" spc="-1">
                  <a:solidFill>
                    <a:srgbClr val="86837F"/>
                  </a:solidFill>
                  <a:highlight>
                    <a:srgbClr val="800000"/>
                  </a:highlight>
                  <a:uFill>
                    <a:solidFill>
                      <a:srgbClr val="FFFFFF"/>
                    </a:solidFill>
                  </a:u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　　</a:t>
              </a:r>
              <a:r>
                <a:rPr lang="en-US" altLang="ja-JP" sz="4200" strike="noStrike" spc="-1" dirty="0">
                  <a:solidFill>
                    <a:srgbClr val="86837F"/>
                  </a:solidFill>
                  <a:highlight>
                    <a:srgbClr val="800000"/>
                  </a:highlight>
                  <a:uFill>
                    <a:solidFill>
                      <a:srgbClr val="FFFFFF"/>
                    </a:solidFill>
                  </a:u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  .</a:t>
              </a:r>
              <a:endParaRPr lang="en-US" sz="1800" strike="noStrike" spc="-1" dirty="0">
                <a:solidFill>
                  <a:srgbClr val="000000"/>
                </a:solidFill>
                <a:highlight>
                  <a:srgbClr val="800000"/>
                </a:highlight>
                <a:uFill>
                  <a:solidFill>
                    <a:srgbClr val="FFFFFF"/>
                  </a:solidFill>
                </a:uFill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792000" y="20880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テーブル定義2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3799200" y="2088000"/>
            <a:ext cx="7859400" cy="213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table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movieinfo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→ id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auto_increment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primary key,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funny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serious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sad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scary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picture text,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　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director_id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);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92000" y="20880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テーブル定義3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3022600" y="3509160"/>
            <a:ext cx="7711200" cy="136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table username(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user_id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auto_increment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primary key,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user_name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varchar(20) not null,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);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792000" y="20880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テーブル定義4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642600" y="2332000"/>
            <a:ext cx="8036800" cy="136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table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userinfo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user_id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auto_increment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primary key,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funny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sad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serious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scary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;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792000" y="20880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テーブル定義5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000040" y="3672460"/>
            <a:ext cx="8049400" cy="15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create table director(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director_id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auto_increment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primary key,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director_name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varchar(40),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;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792000" y="20880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テーブル定義6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000040" y="3280920"/>
            <a:ext cx="8049400" cy="15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create table look(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user_id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movie_id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isWatched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not null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→ PRIMARY KEY(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user_id,movie_id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;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機能を実現するselect文１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1223800" y="2786640"/>
            <a:ext cx="11565720" cy="468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その人がまだ見てないオススメの映画を提示してくれる機能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入力：ユーザ名（ここでは”Kanamori”が与えられたとする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出力：映画のタイトル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select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movietitle.movie_name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movietitle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movieinfo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username,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userinfo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look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 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look.isWatched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=0 and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movieinfo.sad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userinfo.sad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movieinfo.funny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userinfo.funny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movietitle.id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movieinfo.id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userinfo.user_id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username.user_id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username.user_name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“Kanamori”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機能を実現するselect文２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1122200" y="2998860"/>
            <a:ext cx="11565720" cy="375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監督の名前を入れるとすべての作品を提示してくれる機能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入力：監督の名前（ここでは”Christopher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Nolan”を入力したとする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）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出力：映画のタイトル一覧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select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movietitle.movie_name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movietitle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director,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movieinfo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movieinfo.director_id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director.director_id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director.director_name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“Christopher Nolan” and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movieinfo.id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</a:t>
            </a:r>
            <a:r>
              <a:rPr lang="en-US" sz="2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movietitle.id</a:t>
            </a:r>
            <a:r>
              <a:rPr lang="en-US" sz="2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792000" y="20880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URL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1098680" y="4327020"/>
            <a:ext cx="11565720" cy="10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</a:t>
            </a:r>
            <a:r>
              <a:rPr lang="en-US" sz="36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turkey.slis.tsukuba.ac.jp</a:t>
            </a:r>
            <a:r>
              <a:rPr lang="en-US" sz="36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/~s1811433/</a:t>
            </a:r>
            <a:r>
              <a:rPr lang="en-US" sz="36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index.html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17756B1-B043-734C-874E-8A30338B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883" y="1562100"/>
            <a:ext cx="13114683" cy="66294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B3C89C-9321-3C44-AAD3-3470088017D6}"/>
              </a:ext>
            </a:extLst>
          </p:cNvPr>
          <p:cNvSpPr/>
          <p:nvPr/>
        </p:nvSpPr>
        <p:spPr>
          <a:xfrm>
            <a:off x="762000" y="3175000"/>
            <a:ext cx="11480800" cy="3403600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CustomShape 1"/>
          <p:cNvSpPr/>
          <p:nvPr/>
        </p:nvSpPr>
        <p:spPr>
          <a:xfrm>
            <a:off x="955720" y="827340"/>
            <a:ext cx="11093360" cy="809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3600"/>
            <a:r>
              <a:rPr lang="en-US" sz="280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(1)</a:t>
            </a:r>
            <a:r>
              <a:rPr lang="en-US" altLang="ja-JP" sz="2800" spc="-1" dirty="0" err="1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名作映画</a:t>
            </a:r>
            <a:r>
              <a:rPr lang="ja-JP" altLang="en-US" sz="2800" spc="-1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や監督</a:t>
            </a:r>
            <a:r>
              <a:rPr lang="en-US" altLang="ja-JP" sz="2800" spc="-1" dirty="0" err="1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を網羅できる</a:t>
            </a:r>
            <a:r>
              <a:rPr lang="ja-JP" altLang="en-US" sz="2800" spc="-1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アーカイブ</a:t>
            </a:r>
            <a:r>
              <a:rPr lang="en-US" altLang="ja-JP" sz="2800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(</a:t>
            </a:r>
            <a:r>
              <a:rPr lang="en-US" altLang="ja-JP" sz="2800" spc="-1" dirty="0" err="1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教養を養える</a:t>
            </a:r>
            <a:r>
              <a:rPr lang="en-US" altLang="ja-JP" sz="2800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)</a:t>
            </a:r>
          </a:p>
          <a:p>
            <a:pPr marL="3600">
              <a:lnSpc>
                <a:spcPct val="100000"/>
              </a:lnSpc>
            </a:pPr>
            <a:r>
              <a:rPr lang="en-US" sz="280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(2)</a:t>
            </a:r>
            <a:r>
              <a:rPr lang="en-US" sz="2800" strike="noStrike" spc="-1" dirty="0" err="1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その時の気分で当てはまる名作映画を検索</a:t>
            </a:r>
            <a:endParaRPr lang="en-US" sz="2800" strike="noStrike" spc="-1" dirty="0">
              <a:solidFill>
                <a:schemeClr val="tx1">
                  <a:lumMod val="95000"/>
                  <a:lumOff val="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">
              <a:lnSpc>
                <a:spcPct val="100000"/>
              </a:lnSpc>
            </a:pPr>
            <a:r>
              <a:rPr lang="en-US" sz="280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(3)</a:t>
            </a:r>
            <a:r>
              <a:rPr lang="ja-JP" altLang="en-US" sz="2800" strike="noStrike" spc="-1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latin typeface="クレー ミディアム"/>
                <a:ea typeface="クレー ミディアム"/>
              </a:rPr>
              <a:t>ユーザ登録すれば好みの映画がすぐ見つかる</a:t>
            </a:r>
            <a:endParaRPr lang="en-US" sz="2800" strike="noStrike" spc="-1" dirty="0">
              <a:solidFill>
                <a:schemeClr val="tx1">
                  <a:lumMod val="95000"/>
                  <a:lumOff val="5000"/>
                </a:schemeClr>
              </a:solidFill>
              <a:uFill>
                <a:solidFill>
                  <a:srgbClr val="FFFFFF"/>
                </a:solidFill>
              </a:uFill>
              <a:latin typeface="クレー ミディアム"/>
              <a:ea typeface="クレー ミディアム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960000" y="37440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00" b="0" i="1" strike="noStrike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200" b="0" i="1" strike="noStrike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ER図</a:t>
            </a:r>
            <a:r>
              <a:rPr lang="en-US" sz="4000" b="0" strike="noStrike" spc="-1" dirty="0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(Entity-Relationship)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図 78"/>
          <p:cNvPicPr/>
          <p:nvPr/>
        </p:nvPicPr>
        <p:blipFill>
          <a:blip r:embed="rId2"/>
          <a:srcRect b="44663"/>
          <a:stretch/>
        </p:blipFill>
        <p:spPr>
          <a:xfrm>
            <a:off x="2475720" y="2304120"/>
            <a:ext cx="8456040" cy="6621120"/>
          </a:xfrm>
          <a:prstGeom prst="rect">
            <a:avLst/>
          </a:prstGeom>
          <a:ln>
            <a:noFill/>
          </a:ln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3AD3E06-84D2-3C4C-AAA3-8FD136A9E5E1}"/>
              </a:ext>
            </a:extLst>
          </p:cNvPr>
          <p:cNvGrpSpPr/>
          <p:nvPr/>
        </p:nvGrpSpPr>
        <p:grpSpPr>
          <a:xfrm>
            <a:off x="5640920" y="6251400"/>
            <a:ext cx="861480" cy="1581480"/>
            <a:chOff x="5328000" y="6480000"/>
            <a:chExt cx="861480" cy="1581480"/>
          </a:xfrm>
        </p:grpSpPr>
        <p:sp>
          <p:nvSpPr>
            <p:cNvPr id="80" name="CustomShape 3"/>
            <p:cNvSpPr/>
            <p:nvPr/>
          </p:nvSpPr>
          <p:spPr>
            <a:xfrm>
              <a:off x="5976000" y="7848000"/>
              <a:ext cx="213480" cy="2134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１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81" name="CustomShape 4"/>
            <p:cNvSpPr/>
            <p:nvPr/>
          </p:nvSpPr>
          <p:spPr>
            <a:xfrm>
              <a:off x="5328000" y="6480000"/>
              <a:ext cx="141480" cy="28548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111480" y="1907760"/>
            <a:ext cx="8781840" cy="78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(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映画通し番号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、タイトル、funny、sad、イメージ画像、監督ID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ユーザ（</a:t>
            </a:r>
            <a:r>
              <a:rPr lang="en-US" sz="2800" b="0" u="sng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、名前、funny、sad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）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監督（</a:t>
            </a:r>
            <a:r>
              <a:rPr lang="en-US" sz="2800" b="0" u="sng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監督ID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、監督の名前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）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見る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(</a:t>
            </a:r>
            <a:r>
              <a:rPr lang="en-US" sz="2800" b="0" u="sng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</a:t>
            </a:r>
            <a:r>
              <a:rPr lang="en-US" sz="2800" b="0" u="sng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、見たか否か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：{{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}-&gt;funny,{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}-&gt;sad,{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イメージ画像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：{{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名前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}-&gt;sad,{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}-&gt;funny}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：{{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監督の名前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見る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：{{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, 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見たか否か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スキーマ設計一覧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896020" y="17324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・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(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映画通し番号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、タイトル、funny、sad、イメージ画像、監督ID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：{{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タイトル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}-&gt;funny,{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}-&gt;sad,{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イメージ画像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分解後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映画タイトル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：｛{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タイトル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：｛｛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｝-&gt;funny,{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}-&gt;sad,{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イメージ画像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、｛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｝-&gt;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すべての非キー属性がいかなる候補キーにも部分従属せず、第二正規形である。また、すべての非キー属性がいかなる候補キーからも推移従属しないので第三正規形である。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スキーマ正規化１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097360" y="153684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ユーザ（</a:t>
            </a:r>
            <a:r>
              <a:rPr lang="en-US" sz="2800" b="0" u="sng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、名前、funny、sad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）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24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：{{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名前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}-&gt;sad,{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}-&gt;funny}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分解後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ja-JP" altLang="en-US" sz="2800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IDと名前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：｛{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名前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ユーザ情報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：｛{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}-&gt;sad,{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}-&gt;funny｝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すべての非キー属性がいかなる候補キーにも部分従属せず、第二正規形である。また、すべての非キー属性がいかなる候補キーからも推移従属しないので第三正規形である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スキーマ正規化２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427560" y="271744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監督（</a:t>
            </a:r>
            <a:r>
              <a:rPr lang="en-US" sz="2800" b="0" u="sng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監督ID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、監督の名前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）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24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240">
              <a:lnSpc>
                <a:spcPct val="100000"/>
              </a:lnSpc>
              <a:buClr>
                <a:srgbClr val="86837F"/>
              </a:buClr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：{{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監督の名前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すべての非キー属性がいかなる候補キーにも部分従属せず、第二正規形である。また、すべての非キー属性がいかなる候補キーからも推移従属しないので第三正規形である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スキーマ正規化３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443000" y="28500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見る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(</a:t>
            </a:r>
            <a:r>
              <a:rPr lang="en-US" sz="2800" b="0" u="sng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</a:t>
            </a:r>
            <a:r>
              <a:rPr lang="en-US" sz="2800" b="0" u="sng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、見たか否か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240">
              <a:lnSpc>
                <a:spcPct val="100000"/>
              </a:lnSpc>
              <a:buClr>
                <a:srgbClr val="86837F"/>
              </a:buClr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見る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：{{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映画通し番号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, 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ユーザID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}-&gt;</a:t>
            </a:r>
            <a:r>
              <a:rPr lang="en-US" sz="2800" b="0" strike="noStrike" spc="-1" dirty="0" err="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見たか否か</a:t>
            </a: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}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すべての非キー属性がいかなる候補キーにも部分従属せず、第二正規形である。また、すべての非キー属性がいかなる候補キーからも推移従属しないので第三正規形である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スキーマ正規化４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92000" y="2088000"/>
            <a:ext cx="9212760" cy="77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86837F"/>
                </a:solidFill>
                <a:uFill>
                  <a:solidFill>
                    <a:srgbClr val="FFFFFF"/>
                  </a:solidFill>
                </a:uFill>
                <a:latin typeface="Hoefler Text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395160" y="828360"/>
            <a:ext cx="6617160" cy="70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C3438"/>
                </a:solidFill>
                <a:uFill>
                  <a:solidFill>
                    <a:srgbClr val="FFFFFF"/>
                  </a:solidFill>
                </a:uFill>
                <a:latin typeface="Hiragino Sans W4"/>
                <a:ea typeface="Hiragino Sans W4"/>
              </a:rPr>
              <a:t>テーブル定義１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3395160" y="3809220"/>
            <a:ext cx="8539760" cy="213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table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movietitle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→ id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auto_increment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primary key,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</a:t>
            </a:r>
            <a:r>
              <a:rPr lang="en-US" sz="28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movie_name</a:t>
            </a: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varchar(50) not null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-&gt; );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しずく">
  <a:themeElements>
    <a:clrScheme name="しず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しず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しず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{772DB08D-BD88-EF4A-8893-A8AC409AECCA}tf10001073</Template>
  <TotalTime>1868</TotalTime>
  <Words>834</Words>
  <Application>Microsoft Macintosh PowerPoint</Application>
  <PresentationFormat>ユーザー設定</PresentationFormat>
  <Paragraphs>135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7" baseType="lpstr">
      <vt:lpstr>Hiragino Kaku Gothic Pro W3</vt:lpstr>
      <vt:lpstr>Hiragino Sans W4</vt:lpstr>
      <vt:lpstr>クレー ミディアム</vt:lpstr>
      <vt:lpstr>Yu Gothic Light</vt:lpstr>
      <vt:lpstr>Arial</vt:lpstr>
      <vt:lpstr>Garamond</vt:lpstr>
      <vt:lpstr>Hoefler Text</vt:lpstr>
      <vt:lpstr>Tw Cen MT</vt:lpstr>
      <vt:lpstr>Wingdings</vt:lpstr>
      <vt:lpstr>しずく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この映画見た？</dc:title>
  <dc:subject/>
  <dc:creator/>
  <dc:description/>
  <cp:lastModifiedBy>NishidaNaoto</cp:lastModifiedBy>
  <cp:revision>86</cp:revision>
  <dcterms:modified xsi:type="dcterms:W3CDTF">2019-06-28T02:23:35Z</dcterms:modified>
  <dc:language>ja-JP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ユーザー設定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